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matic SC" panose="020B0604020202020204" charset="-79"/>
      <p:regular r:id="rId21"/>
      <p:bold r:id="rId22"/>
    </p:embeddedFont>
    <p:embeddedFont>
      <p:font typeface="Impact" panose="020B0806030902050204" pitchFamily="34" charset="0"/>
      <p:regular r:id="rId23"/>
    </p:embeddedFont>
    <p:embeddedFont>
      <p:font typeface="Oswald" panose="020B0604020202020204" charset="0"/>
      <p:regular r:id="rId24"/>
      <p:bold r:id="rId25"/>
    </p:embeddedFont>
    <p:embeddedFont>
      <p:font typeface="Source Code Pro" panose="020B0604020202020204" charset="0"/>
      <p:regular r:id="rId26"/>
      <p:bold r:id="rId27"/>
      <p:italic r:id="rId28"/>
      <p:boldItalic r:id="rId29"/>
    </p:embeddedFont>
    <p:embeddedFont>
      <p:font typeface="Source Sans Pro" panose="020B0503030403020204" pitchFamily="34" charset="0"/>
      <p:regular r:id="rId30"/>
      <p:bold r:id="rId31"/>
      <p:italic r:id="rId32"/>
      <p:boldItalic r:id="rId33"/>
    </p:embeddedFont>
    <p:embeddedFont>
      <p:font typeface="Spectral"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740"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s>
</file>

<file path=ppt/media/image1.pn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c6f80d1f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c6f80d1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6f80d1ff_0_5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6f80d1f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954ada680a_1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954ada680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6f80d1ff_0_2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6f80d1f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954ada680a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954ada680a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954ada680a_1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954ada680a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9665122a7f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9665122a7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954ada680a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954ada680a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954ada680a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954ada680a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954ada680a_1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954ada680a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9665122a7f_0_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9665122a7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9665122a7f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9665122a7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9665122a7f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9665122a7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9665122a7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9665122a7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9665122a7f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9665122a7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954ada680a_1_1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954ada680a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954ada680a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954ada680a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6f80d1ff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6f80d1f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30800" y="1889700"/>
            <a:ext cx="8282400" cy="1516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1" name="Google Shape;21;p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8900"/>
            <a:ext cx="5678100" cy="40857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p9"/>
          <p:cNvSpPr txBox="1">
            <a:spLocks noGrp="1"/>
          </p:cNvSpPr>
          <p:nvPr>
            <p:ph type="title"/>
          </p:nvPr>
        </p:nvSpPr>
        <p:spPr>
          <a:xfrm>
            <a:off x="265500" y="1078750"/>
            <a:ext cx="4045200" cy="1789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a:endParaRPr/>
          </a:p>
        </p:txBody>
      </p:sp>
      <p:sp>
        <p:nvSpPr>
          <p:cNvPr id="45" name="Google Shape;45;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265500" y="229625"/>
            <a:ext cx="4045200" cy="321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a:latin typeface="Impact"/>
                <a:ea typeface="Impact"/>
                <a:cs typeface="Impact"/>
                <a:sym typeface="Impact"/>
              </a:rPr>
              <a:t>DBMS PROJECT REVIEW-1</a:t>
            </a:r>
            <a:endParaRPr sz="4000">
              <a:latin typeface="Impact"/>
              <a:ea typeface="Impact"/>
              <a:cs typeface="Impact"/>
              <a:sym typeface="Impact"/>
            </a:endParaRPr>
          </a:p>
          <a:p>
            <a:pPr marL="0" lvl="0" indent="0" algn="ctr" rtl="0">
              <a:spcBef>
                <a:spcPts val="0"/>
              </a:spcBef>
              <a:spcAft>
                <a:spcPts val="0"/>
              </a:spcAft>
              <a:buNone/>
            </a:pPr>
            <a:endParaRPr sz="2500"/>
          </a:p>
          <a:p>
            <a:pPr marL="0" lvl="0" indent="0" algn="ctr" rtl="0">
              <a:spcBef>
                <a:spcPts val="0"/>
              </a:spcBef>
              <a:spcAft>
                <a:spcPts val="0"/>
              </a:spcAft>
              <a:buNone/>
            </a:pPr>
            <a:r>
              <a:rPr lang="en" sz="2500" b="1">
                <a:latin typeface="Amatic SC"/>
                <a:ea typeface="Amatic SC"/>
                <a:cs typeface="Amatic SC"/>
                <a:sym typeface="Amatic SC"/>
              </a:rPr>
              <a:t> Adithi Giridharan (18303)</a:t>
            </a:r>
            <a:endParaRPr sz="2500" b="1">
              <a:latin typeface="Amatic SC"/>
              <a:ea typeface="Amatic SC"/>
              <a:cs typeface="Amatic SC"/>
              <a:sym typeface="Amatic SC"/>
            </a:endParaRPr>
          </a:p>
          <a:p>
            <a:pPr marL="0" lvl="0" indent="0" algn="ctr" rtl="0">
              <a:spcBef>
                <a:spcPts val="0"/>
              </a:spcBef>
              <a:spcAft>
                <a:spcPts val="0"/>
              </a:spcAft>
              <a:buNone/>
            </a:pPr>
            <a:r>
              <a:rPr lang="en" sz="2500" b="1">
                <a:latin typeface="Amatic SC"/>
                <a:ea typeface="Amatic SC"/>
                <a:cs typeface="Amatic SC"/>
                <a:sym typeface="Amatic SC"/>
              </a:rPr>
              <a:t>Aishwarya Babu (18304)</a:t>
            </a:r>
            <a:endParaRPr sz="2500" b="1">
              <a:latin typeface="Amatic SC"/>
              <a:ea typeface="Amatic SC"/>
              <a:cs typeface="Amatic SC"/>
              <a:sym typeface="Amatic SC"/>
            </a:endParaRPr>
          </a:p>
          <a:p>
            <a:pPr marL="0" lvl="0" indent="0" algn="ctr" rtl="0">
              <a:spcBef>
                <a:spcPts val="0"/>
              </a:spcBef>
              <a:spcAft>
                <a:spcPts val="0"/>
              </a:spcAft>
              <a:buNone/>
            </a:pPr>
            <a:r>
              <a:rPr lang="en" sz="2500" b="1">
                <a:latin typeface="Amatic SC"/>
                <a:ea typeface="Amatic SC"/>
                <a:cs typeface="Amatic SC"/>
                <a:sym typeface="Amatic SC"/>
              </a:rPr>
              <a:t>Akhila Kolli (18333)</a:t>
            </a:r>
            <a:endParaRPr sz="2500" b="1">
              <a:latin typeface="Amatic SC"/>
              <a:ea typeface="Amatic SC"/>
              <a:cs typeface="Amatic SC"/>
              <a:sym typeface="Amatic SC"/>
            </a:endParaRPr>
          </a:p>
          <a:p>
            <a:pPr marL="0" lvl="0" indent="0" algn="ctr" rtl="0">
              <a:spcBef>
                <a:spcPts val="0"/>
              </a:spcBef>
              <a:spcAft>
                <a:spcPts val="0"/>
              </a:spcAft>
              <a:buNone/>
            </a:pPr>
            <a:endParaRPr sz="2500">
              <a:latin typeface="Amatic SC"/>
              <a:ea typeface="Amatic SC"/>
              <a:cs typeface="Amatic SC"/>
              <a:sym typeface="Amatic SC"/>
            </a:endParaRPr>
          </a:p>
        </p:txBody>
      </p:sp>
      <p:sp>
        <p:nvSpPr>
          <p:cNvPr id="63" name="Google Shape;63;p13"/>
          <p:cNvSpPr txBox="1">
            <a:spLocks noGrp="1"/>
          </p:cNvSpPr>
          <p:nvPr>
            <p:ph type="subTitle" idx="1"/>
          </p:nvPr>
        </p:nvSpPr>
        <p:spPr>
          <a:xfrm>
            <a:off x="265500" y="3658625"/>
            <a:ext cx="4045200" cy="105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SMART TIME TABLE GENERATOR </a:t>
            </a:r>
            <a:endParaRPr/>
          </a:p>
        </p:txBody>
      </p:sp>
      <p:sp>
        <p:nvSpPr>
          <p:cNvPr id="64" name="Google Shape;64;p1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4000">
                <a:solidFill>
                  <a:schemeClr val="lt1"/>
                </a:solidFill>
                <a:latin typeface="Impact"/>
                <a:ea typeface="Impact"/>
                <a:cs typeface="Impact"/>
                <a:sym typeface="Impact"/>
              </a:rPr>
              <a:t>DBMS PROJECT REVIEW-1</a:t>
            </a:r>
            <a:endParaRPr sz="4000">
              <a:solidFill>
                <a:schemeClr val="lt1"/>
              </a:solidFill>
              <a:latin typeface="Impact"/>
              <a:ea typeface="Impact"/>
              <a:cs typeface="Impact"/>
              <a:sym typeface="Impact"/>
            </a:endParaRPr>
          </a:p>
          <a:p>
            <a:pPr marL="0" lvl="0" indent="0" algn="l" rtl="0">
              <a:spcBef>
                <a:spcPts val="0"/>
              </a:spcBef>
              <a:spcAft>
                <a:spcPts val="1600"/>
              </a:spcAft>
              <a:buNone/>
            </a:pPr>
            <a:endParaRPr/>
          </a:p>
        </p:txBody>
      </p:sp>
      <p:pic>
        <p:nvPicPr>
          <p:cNvPr id="65" name="Google Shape;65;p13"/>
          <p:cNvPicPr preferRelativeResize="0"/>
          <p:nvPr/>
        </p:nvPicPr>
        <p:blipFill>
          <a:blip r:embed="rId3">
            <a:alphaModFix/>
          </a:blip>
          <a:stretch>
            <a:fillRect/>
          </a:stretch>
        </p:blipFill>
        <p:spPr>
          <a:xfrm>
            <a:off x="5265337" y="1137672"/>
            <a:ext cx="3185325" cy="238300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body" idx="2"/>
          </p:nvPr>
        </p:nvSpPr>
        <p:spPr>
          <a:xfrm>
            <a:off x="183375" y="657875"/>
            <a:ext cx="2535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rgbClr val="FFFFFF"/>
                </a:solidFill>
              </a:rPr>
              <a:t>SCHEMA </a:t>
            </a:r>
            <a:endParaRPr sz="1500" b="1">
              <a:solidFill>
                <a:srgbClr val="FFFFFF"/>
              </a:solidFill>
            </a:endParaRPr>
          </a:p>
          <a:p>
            <a:pPr marL="0" lvl="0" indent="0" algn="l" rtl="0">
              <a:spcBef>
                <a:spcPts val="1600"/>
              </a:spcBef>
              <a:spcAft>
                <a:spcPts val="1600"/>
              </a:spcAft>
              <a:buNone/>
            </a:pPr>
            <a:r>
              <a:rPr lang="en" sz="1500" b="1">
                <a:solidFill>
                  <a:srgbClr val="FFFFFF"/>
                </a:solidFill>
              </a:rPr>
              <a:t>DIAGRAM</a:t>
            </a:r>
            <a:endParaRPr sz="1500" b="1">
              <a:solidFill>
                <a:srgbClr val="FFFFFF"/>
              </a:solidFill>
            </a:endParaRPr>
          </a:p>
        </p:txBody>
      </p:sp>
      <p:pic>
        <p:nvPicPr>
          <p:cNvPr id="131" name="Google Shape;131;p22"/>
          <p:cNvPicPr preferRelativeResize="0"/>
          <p:nvPr/>
        </p:nvPicPr>
        <p:blipFill>
          <a:blip r:embed="rId3">
            <a:alphaModFix/>
          </a:blip>
          <a:stretch>
            <a:fillRect/>
          </a:stretch>
        </p:blipFill>
        <p:spPr>
          <a:xfrm>
            <a:off x="589275" y="144775"/>
            <a:ext cx="8402322" cy="472130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3"/>
          <p:cNvSpPr txBox="1">
            <a:spLocks noGrp="1"/>
          </p:cNvSpPr>
          <p:nvPr>
            <p:ph type="body" idx="2"/>
          </p:nvPr>
        </p:nvSpPr>
        <p:spPr>
          <a:xfrm>
            <a:off x="106825" y="114450"/>
            <a:ext cx="20955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b="1">
                <a:solidFill>
                  <a:srgbClr val="FFFFFF"/>
                </a:solidFill>
              </a:rPr>
              <a:t>ER DIAGRAM</a:t>
            </a:r>
            <a:endParaRPr b="1">
              <a:solidFill>
                <a:srgbClr val="FFFFFF"/>
              </a:solidFill>
            </a:endParaRPr>
          </a:p>
        </p:txBody>
      </p:sp>
      <p:sp>
        <p:nvSpPr>
          <p:cNvPr id="137" name="Google Shape;137;p23"/>
          <p:cNvSpPr/>
          <p:nvPr/>
        </p:nvSpPr>
        <p:spPr>
          <a:xfrm>
            <a:off x="4705750" y="114450"/>
            <a:ext cx="287400" cy="273600"/>
          </a:xfrm>
          <a:prstGeom prst="rect">
            <a:avLst/>
          </a:prstGeom>
          <a:solidFill>
            <a:srgbClr val="F8CE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5979850" y="114450"/>
            <a:ext cx="287400" cy="273600"/>
          </a:xfrm>
          <a:prstGeom prst="rect">
            <a:avLst/>
          </a:prstGeom>
          <a:solidFill>
            <a:srgbClr val="FFE6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4993150" y="4774650"/>
            <a:ext cx="287400" cy="273600"/>
          </a:xfrm>
          <a:prstGeom prst="rect">
            <a:avLst/>
          </a:prstGeom>
          <a:solidFill>
            <a:srgbClr val="D5E8D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7367275" y="114450"/>
            <a:ext cx="287400" cy="273600"/>
          </a:xfrm>
          <a:prstGeom prst="rect">
            <a:avLst/>
          </a:prstGeom>
          <a:solidFill>
            <a:srgbClr val="DAE8F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txBox="1"/>
          <p:nvPr/>
        </p:nvSpPr>
        <p:spPr>
          <a:xfrm>
            <a:off x="4993150" y="114450"/>
            <a:ext cx="986700" cy="27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pectral"/>
                <a:ea typeface="Spectral"/>
                <a:cs typeface="Spectral"/>
                <a:sym typeface="Spectral"/>
              </a:rPr>
              <a:t>Entity</a:t>
            </a:r>
            <a:endParaRPr>
              <a:latin typeface="Spectral"/>
              <a:ea typeface="Spectral"/>
              <a:cs typeface="Spectral"/>
              <a:sym typeface="Spectral"/>
            </a:endParaRPr>
          </a:p>
        </p:txBody>
      </p:sp>
      <p:sp>
        <p:nvSpPr>
          <p:cNvPr id="142" name="Google Shape;142;p23"/>
          <p:cNvSpPr txBox="1"/>
          <p:nvPr/>
        </p:nvSpPr>
        <p:spPr>
          <a:xfrm>
            <a:off x="6267250" y="114450"/>
            <a:ext cx="986700" cy="27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pectral"/>
                <a:ea typeface="Spectral"/>
                <a:cs typeface="Spectral"/>
                <a:sym typeface="Spectral"/>
              </a:rPr>
              <a:t>Attribute</a:t>
            </a:r>
            <a:endParaRPr>
              <a:latin typeface="Spectral"/>
              <a:ea typeface="Spectral"/>
              <a:cs typeface="Spectral"/>
              <a:sym typeface="Spectral"/>
            </a:endParaRPr>
          </a:p>
        </p:txBody>
      </p:sp>
      <p:sp>
        <p:nvSpPr>
          <p:cNvPr id="143" name="Google Shape;143;p23"/>
          <p:cNvSpPr/>
          <p:nvPr/>
        </p:nvSpPr>
        <p:spPr>
          <a:xfrm>
            <a:off x="6775200" y="4774650"/>
            <a:ext cx="287400" cy="273600"/>
          </a:xfrm>
          <a:prstGeom prst="rect">
            <a:avLst/>
          </a:prstGeom>
          <a:solidFill>
            <a:srgbClr val="E1D5E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txBox="1"/>
          <p:nvPr/>
        </p:nvSpPr>
        <p:spPr>
          <a:xfrm>
            <a:off x="7654675" y="114450"/>
            <a:ext cx="1489200" cy="27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pectral"/>
                <a:ea typeface="Spectral"/>
                <a:cs typeface="Spectral"/>
                <a:sym typeface="Spectral"/>
              </a:rPr>
              <a:t>Derived Attr.</a:t>
            </a:r>
            <a:endParaRPr>
              <a:latin typeface="Spectral"/>
              <a:ea typeface="Spectral"/>
              <a:cs typeface="Spectral"/>
              <a:sym typeface="Spectral"/>
            </a:endParaRPr>
          </a:p>
        </p:txBody>
      </p:sp>
      <p:sp>
        <p:nvSpPr>
          <p:cNvPr id="145" name="Google Shape;145;p23"/>
          <p:cNvSpPr txBox="1"/>
          <p:nvPr/>
        </p:nvSpPr>
        <p:spPr>
          <a:xfrm>
            <a:off x="5280550" y="4774650"/>
            <a:ext cx="1326600" cy="27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pectral"/>
                <a:ea typeface="Spectral"/>
                <a:cs typeface="Spectral"/>
                <a:sym typeface="Spectral"/>
              </a:rPr>
              <a:t>Relationship</a:t>
            </a:r>
            <a:endParaRPr>
              <a:latin typeface="Spectral"/>
              <a:ea typeface="Spectral"/>
              <a:cs typeface="Spectral"/>
              <a:sym typeface="Spectral"/>
            </a:endParaRPr>
          </a:p>
        </p:txBody>
      </p:sp>
      <p:sp>
        <p:nvSpPr>
          <p:cNvPr id="146" name="Google Shape;146;p23"/>
          <p:cNvSpPr txBox="1"/>
          <p:nvPr/>
        </p:nvSpPr>
        <p:spPr>
          <a:xfrm>
            <a:off x="7062600" y="4774650"/>
            <a:ext cx="2217600" cy="27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pectral"/>
                <a:ea typeface="Spectral"/>
                <a:cs typeface="Spectral"/>
                <a:sym typeface="Spectral"/>
              </a:rPr>
              <a:t>Identifying Relationship</a:t>
            </a:r>
            <a:endParaRPr>
              <a:latin typeface="Spectral"/>
              <a:ea typeface="Spectral"/>
              <a:cs typeface="Spectral"/>
              <a:sym typeface="Spectral"/>
            </a:endParaRPr>
          </a:p>
        </p:txBody>
      </p:sp>
      <p:pic>
        <p:nvPicPr>
          <p:cNvPr id="147" name="Google Shape;147;p23"/>
          <p:cNvPicPr preferRelativeResize="0"/>
          <p:nvPr/>
        </p:nvPicPr>
        <p:blipFill>
          <a:blip r:embed="rId3">
            <a:alphaModFix/>
          </a:blip>
          <a:stretch>
            <a:fillRect/>
          </a:stretch>
        </p:blipFill>
        <p:spPr>
          <a:xfrm>
            <a:off x="152400" y="740550"/>
            <a:ext cx="8749089" cy="3881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311700" y="134875"/>
            <a:ext cx="8383200" cy="102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1">
                <a:solidFill>
                  <a:schemeClr val="accent4"/>
                </a:solidFill>
              </a:rPr>
              <a:t>ER DIAGRAM ENTITIES</a:t>
            </a:r>
            <a:endParaRPr sz="5000" b="1">
              <a:solidFill>
                <a:schemeClr val="accent4"/>
              </a:solidFill>
            </a:endParaRPr>
          </a:p>
        </p:txBody>
      </p:sp>
      <p:sp>
        <p:nvSpPr>
          <p:cNvPr id="153" name="Google Shape;153;p24"/>
          <p:cNvSpPr txBox="1">
            <a:spLocks noGrp="1"/>
          </p:cNvSpPr>
          <p:nvPr>
            <p:ph type="body" idx="1"/>
          </p:nvPr>
        </p:nvSpPr>
        <p:spPr>
          <a:xfrm>
            <a:off x="311700" y="1481950"/>
            <a:ext cx="4724700" cy="3443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sz="1400" b="1"/>
              <a:t>Faculty</a:t>
            </a:r>
            <a:endParaRPr sz="1400" b="1"/>
          </a:p>
          <a:p>
            <a:pPr marL="457200" lvl="0" indent="-317500" algn="l" rtl="0">
              <a:spcBef>
                <a:spcPts val="0"/>
              </a:spcBef>
              <a:spcAft>
                <a:spcPts val="0"/>
              </a:spcAft>
              <a:buSzPts val="1400"/>
              <a:buAutoNum type="arabicPeriod"/>
            </a:pPr>
            <a:r>
              <a:rPr lang="en" sz="1400" b="1"/>
              <a:t>Course</a:t>
            </a:r>
            <a:endParaRPr sz="1400" b="1"/>
          </a:p>
          <a:p>
            <a:pPr marL="457200" lvl="0" indent="-317500" algn="l" rtl="0">
              <a:spcBef>
                <a:spcPts val="0"/>
              </a:spcBef>
              <a:spcAft>
                <a:spcPts val="0"/>
              </a:spcAft>
              <a:buSzPts val="1400"/>
              <a:buAutoNum type="arabicPeriod"/>
            </a:pPr>
            <a:r>
              <a:rPr lang="en" sz="1400" b="1"/>
              <a:t>Lab</a:t>
            </a:r>
            <a:endParaRPr sz="1400" b="1"/>
          </a:p>
          <a:p>
            <a:pPr marL="457200" lvl="0" indent="-317500" algn="l" rtl="0">
              <a:spcBef>
                <a:spcPts val="0"/>
              </a:spcBef>
              <a:spcAft>
                <a:spcPts val="0"/>
              </a:spcAft>
              <a:buSzPts val="1400"/>
              <a:buAutoNum type="arabicPeriod"/>
            </a:pPr>
            <a:r>
              <a:rPr lang="en" sz="1400" b="1"/>
              <a:t>ClassRoom</a:t>
            </a:r>
            <a:endParaRPr sz="1400" b="1"/>
          </a:p>
          <a:p>
            <a:pPr marL="457200" lvl="0" indent="-317500" algn="l" rtl="0">
              <a:spcBef>
                <a:spcPts val="0"/>
              </a:spcBef>
              <a:spcAft>
                <a:spcPts val="0"/>
              </a:spcAft>
              <a:buSzPts val="1400"/>
              <a:buAutoNum type="arabicPeriod"/>
            </a:pPr>
            <a:r>
              <a:rPr lang="en" sz="1400" b="1"/>
              <a:t>Period</a:t>
            </a:r>
            <a:endParaRPr sz="1400" b="1"/>
          </a:p>
          <a:p>
            <a:pPr marL="457200" lvl="0" indent="-317500" algn="l" rtl="0">
              <a:spcBef>
                <a:spcPts val="0"/>
              </a:spcBef>
              <a:spcAft>
                <a:spcPts val="0"/>
              </a:spcAft>
              <a:buSzPts val="1400"/>
              <a:buAutoNum type="arabicPeriod"/>
            </a:pPr>
            <a:r>
              <a:rPr lang="en" sz="1400" b="1"/>
              <a:t>Department</a:t>
            </a:r>
            <a:endParaRPr sz="1400" b="1"/>
          </a:p>
          <a:p>
            <a:pPr marL="457200" lvl="0" indent="-317500" algn="l" rtl="0">
              <a:spcBef>
                <a:spcPts val="0"/>
              </a:spcBef>
              <a:spcAft>
                <a:spcPts val="0"/>
              </a:spcAft>
              <a:buSzPts val="1400"/>
              <a:buAutoNum type="arabicPeriod"/>
            </a:pPr>
            <a:r>
              <a:rPr lang="en" sz="1400" b="1"/>
              <a:t>Building</a:t>
            </a:r>
            <a:endParaRPr sz="1400" b="1"/>
          </a:p>
          <a:p>
            <a:pPr marL="457200" lvl="0" indent="-317500" algn="l" rtl="0">
              <a:spcBef>
                <a:spcPts val="0"/>
              </a:spcBef>
              <a:spcAft>
                <a:spcPts val="0"/>
              </a:spcAft>
              <a:buSzPts val="1400"/>
              <a:buAutoNum type="arabicPeriod"/>
            </a:pPr>
            <a:r>
              <a:rPr lang="en" sz="1400" b="1"/>
              <a:t>Students</a:t>
            </a:r>
            <a:endParaRPr sz="1400" b="1"/>
          </a:p>
          <a:p>
            <a:pPr marL="457200" lvl="0" indent="-317500" algn="l" rtl="0">
              <a:spcBef>
                <a:spcPts val="0"/>
              </a:spcBef>
              <a:spcAft>
                <a:spcPts val="0"/>
              </a:spcAft>
              <a:buSzPts val="1400"/>
              <a:buAutoNum type="arabicPeriod"/>
            </a:pPr>
            <a:r>
              <a:rPr lang="en" sz="1400" b="1"/>
              <a:t>TimeTable</a:t>
            </a:r>
            <a:endParaRPr sz="1400" b="1"/>
          </a:p>
          <a:p>
            <a:pPr marL="457200" lvl="0" indent="-317500" algn="l" rtl="0">
              <a:spcBef>
                <a:spcPts val="0"/>
              </a:spcBef>
              <a:spcAft>
                <a:spcPts val="0"/>
              </a:spcAft>
              <a:buSzPts val="1400"/>
              <a:buAutoNum type="arabicPeriod"/>
            </a:pPr>
            <a:r>
              <a:rPr lang="en" sz="1400" b="1"/>
              <a:t>Class</a:t>
            </a:r>
            <a:endParaRPr sz="1400" b="1"/>
          </a:p>
          <a:p>
            <a:pPr marL="457200" lvl="0" indent="-317500" algn="l" rtl="0">
              <a:spcBef>
                <a:spcPts val="0"/>
              </a:spcBef>
              <a:spcAft>
                <a:spcPts val="0"/>
              </a:spcAft>
              <a:buSzPts val="1400"/>
              <a:buAutoNum type="arabicPeriod"/>
            </a:pPr>
            <a:r>
              <a:rPr lang="en" sz="1400" b="1"/>
              <a:t>Section</a:t>
            </a:r>
            <a:endParaRPr sz="1400" b="1"/>
          </a:p>
          <a:p>
            <a:pPr marL="457200" lvl="0" indent="-317500" algn="l" rtl="0">
              <a:spcBef>
                <a:spcPts val="0"/>
              </a:spcBef>
              <a:spcAft>
                <a:spcPts val="0"/>
              </a:spcAft>
              <a:buSzPts val="1400"/>
              <a:buAutoNum type="arabicPeriod"/>
            </a:pPr>
            <a:r>
              <a:rPr lang="en" sz="1400" b="1"/>
              <a:t>Admin</a:t>
            </a:r>
            <a:endParaRPr sz="1400" b="1"/>
          </a:p>
          <a:p>
            <a:pPr marL="457200" lvl="0" indent="0" algn="l" rtl="0">
              <a:spcBef>
                <a:spcPts val="1600"/>
              </a:spcBef>
              <a:spcAft>
                <a:spcPts val="1600"/>
              </a:spcAft>
              <a:buNone/>
            </a:pPr>
            <a:endParaRPr sz="1400" b="1"/>
          </a:p>
        </p:txBody>
      </p:sp>
      <p:pic>
        <p:nvPicPr>
          <p:cNvPr id="154" name="Google Shape;154;p24"/>
          <p:cNvPicPr preferRelativeResize="0"/>
          <p:nvPr/>
        </p:nvPicPr>
        <p:blipFill>
          <a:blip r:embed="rId3">
            <a:alphaModFix/>
          </a:blip>
          <a:stretch>
            <a:fillRect/>
          </a:stretch>
        </p:blipFill>
        <p:spPr>
          <a:xfrm>
            <a:off x="4369125" y="1399875"/>
            <a:ext cx="4325699" cy="28805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311700" y="286750"/>
            <a:ext cx="8520600" cy="102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1">
                <a:solidFill>
                  <a:schemeClr val="accent4"/>
                </a:solidFill>
              </a:rPr>
              <a:t>ER DIAGRAM - ATTRIBUTES</a:t>
            </a:r>
            <a:endParaRPr sz="5000" b="1">
              <a:solidFill>
                <a:schemeClr val="accent4"/>
              </a:solidFill>
            </a:endParaRPr>
          </a:p>
        </p:txBody>
      </p:sp>
      <p:sp>
        <p:nvSpPr>
          <p:cNvPr id="160" name="Google Shape;160;p25"/>
          <p:cNvSpPr txBox="1">
            <a:spLocks noGrp="1"/>
          </p:cNvSpPr>
          <p:nvPr>
            <p:ph type="body" idx="1"/>
          </p:nvPr>
        </p:nvSpPr>
        <p:spPr>
          <a:xfrm>
            <a:off x="311700" y="1391475"/>
            <a:ext cx="8520600" cy="3632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Spectral"/>
              <a:buAutoNum type="arabicPeriod"/>
            </a:pPr>
            <a:r>
              <a:rPr lang="en" sz="1500" b="1"/>
              <a:t>Faculty - </a:t>
            </a:r>
            <a:r>
              <a:rPr lang="en" sz="1500" u="sng"/>
              <a:t>fac_Id</a:t>
            </a:r>
            <a:r>
              <a:rPr lang="en" sz="1500"/>
              <a:t>, full_name (F_name,L_name), email_Id, courses[ ]</a:t>
            </a:r>
            <a:endParaRPr sz="1500"/>
          </a:p>
          <a:p>
            <a:pPr marL="457200" lvl="0" indent="-323850" algn="l" rtl="0">
              <a:spcBef>
                <a:spcPts val="0"/>
              </a:spcBef>
              <a:spcAft>
                <a:spcPts val="0"/>
              </a:spcAft>
              <a:buSzPts val="1500"/>
              <a:buFont typeface="Spectral"/>
              <a:buAutoNum type="arabicPeriod"/>
            </a:pPr>
            <a:r>
              <a:rPr lang="en" sz="1500" b="1"/>
              <a:t>Course – </a:t>
            </a:r>
            <a:r>
              <a:rPr lang="en" sz="1500" u="sng"/>
              <a:t>course_Id</a:t>
            </a:r>
            <a:r>
              <a:rPr lang="en" sz="1500"/>
              <a:t>, course_name, credits, type</a:t>
            </a:r>
            <a:endParaRPr sz="1500"/>
          </a:p>
          <a:p>
            <a:pPr marL="457200" lvl="0" indent="-323850" algn="l" rtl="0">
              <a:spcBef>
                <a:spcPts val="0"/>
              </a:spcBef>
              <a:spcAft>
                <a:spcPts val="0"/>
              </a:spcAft>
              <a:buSzPts val="1500"/>
              <a:buFont typeface="Spectral"/>
              <a:buAutoNum type="arabicPeriod"/>
            </a:pPr>
            <a:r>
              <a:rPr lang="en" sz="1500" b="1"/>
              <a:t>Lab –</a:t>
            </a:r>
            <a:r>
              <a:rPr lang="en" sz="1500"/>
              <a:t> </a:t>
            </a:r>
            <a:r>
              <a:rPr lang="en" sz="1500" u="sng"/>
              <a:t>lab_Id</a:t>
            </a:r>
            <a:r>
              <a:rPr lang="en" sz="1500"/>
              <a:t>, capacity, lab_location, lab_incharge, courses[]</a:t>
            </a:r>
            <a:endParaRPr sz="1500"/>
          </a:p>
          <a:p>
            <a:pPr marL="457200" lvl="0" indent="-323850" algn="l" rtl="0">
              <a:spcBef>
                <a:spcPts val="0"/>
              </a:spcBef>
              <a:spcAft>
                <a:spcPts val="0"/>
              </a:spcAft>
              <a:buSzPts val="1500"/>
              <a:buFont typeface="Spectral"/>
              <a:buAutoNum type="arabicPeriod"/>
            </a:pPr>
            <a:r>
              <a:rPr lang="en" sz="1500" b="1"/>
              <a:t>ClassRoom_Information– </a:t>
            </a:r>
            <a:r>
              <a:rPr lang="en" sz="1500" u="sng"/>
              <a:t>room_no</a:t>
            </a:r>
            <a:r>
              <a:rPr lang="en" sz="1500" b="1"/>
              <a:t>,</a:t>
            </a:r>
            <a:r>
              <a:rPr lang="en" sz="1500"/>
              <a:t>capacity, location</a:t>
            </a:r>
            <a:endParaRPr sz="1500"/>
          </a:p>
          <a:p>
            <a:pPr marL="457200" lvl="0" indent="-323850" algn="l" rtl="0">
              <a:spcBef>
                <a:spcPts val="0"/>
              </a:spcBef>
              <a:spcAft>
                <a:spcPts val="0"/>
              </a:spcAft>
              <a:buSzPts val="1500"/>
              <a:buFont typeface="Spectral"/>
              <a:buAutoNum type="arabicPeriod"/>
            </a:pPr>
            <a:r>
              <a:rPr lang="en" sz="1500" b="1"/>
              <a:t>Period – </a:t>
            </a:r>
            <a:r>
              <a:rPr lang="en" sz="1500"/>
              <a:t>hour, day, class_id, faculty, type</a:t>
            </a:r>
            <a:endParaRPr sz="1500"/>
          </a:p>
          <a:p>
            <a:pPr marL="457200" lvl="0" indent="-323850" algn="l" rtl="0">
              <a:spcBef>
                <a:spcPts val="0"/>
              </a:spcBef>
              <a:spcAft>
                <a:spcPts val="0"/>
              </a:spcAft>
              <a:buSzPts val="1500"/>
              <a:buFont typeface="Spectral"/>
              <a:buAutoNum type="arabicPeriod"/>
            </a:pPr>
            <a:r>
              <a:rPr lang="en" sz="1500" b="1"/>
              <a:t>Department - </a:t>
            </a:r>
            <a:r>
              <a:rPr lang="en" sz="1500" u="sng"/>
              <a:t>dept_id</a:t>
            </a:r>
            <a:r>
              <a:rPr lang="en" sz="1500"/>
              <a:t>, name, employee_count, dean</a:t>
            </a:r>
            <a:endParaRPr sz="1500"/>
          </a:p>
          <a:p>
            <a:pPr marL="457200" lvl="0" indent="-323850" algn="l" rtl="0">
              <a:spcBef>
                <a:spcPts val="0"/>
              </a:spcBef>
              <a:spcAft>
                <a:spcPts val="0"/>
              </a:spcAft>
              <a:buSzPts val="1500"/>
              <a:buFont typeface="Spectral"/>
              <a:buAutoNum type="arabicPeriod"/>
            </a:pPr>
            <a:r>
              <a:rPr lang="en" sz="1500" b="1"/>
              <a:t>Building </a:t>
            </a:r>
            <a:r>
              <a:rPr lang="en" sz="1500"/>
              <a:t>- </a:t>
            </a:r>
            <a:r>
              <a:rPr lang="en" sz="1500" u="sng"/>
              <a:t>building_no</a:t>
            </a:r>
            <a:r>
              <a:rPr lang="en" sz="1500"/>
              <a:t>, department</a:t>
            </a:r>
            <a:endParaRPr sz="1500"/>
          </a:p>
          <a:p>
            <a:pPr marL="457200" lvl="0" indent="-323850" algn="l" rtl="0">
              <a:spcBef>
                <a:spcPts val="0"/>
              </a:spcBef>
              <a:spcAft>
                <a:spcPts val="0"/>
              </a:spcAft>
              <a:buSzPts val="1500"/>
              <a:buFont typeface="Spectral"/>
              <a:buAutoNum type="arabicPeriod"/>
            </a:pPr>
            <a:r>
              <a:rPr lang="en" sz="1500" b="1"/>
              <a:t>Students –</a:t>
            </a:r>
            <a:r>
              <a:rPr lang="en" sz="1500"/>
              <a:t> </a:t>
            </a:r>
            <a:r>
              <a:rPr lang="en" sz="1500" u="sng"/>
              <a:t>roll_no</a:t>
            </a:r>
            <a:r>
              <a:rPr lang="en" sz="1500"/>
              <a:t>, name, class</a:t>
            </a:r>
            <a:endParaRPr sz="1500"/>
          </a:p>
          <a:p>
            <a:pPr marL="457200" lvl="0" indent="-323850" algn="l" rtl="0">
              <a:spcBef>
                <a:spcPts val="0"/>
              </a:spcBef>
              <a:spcAft>
                <a:spcPts val="0"/>
              </a:spcAft>
              <a:buSzPts val="1500"/>
              <a:buFont typeface="Spectral"/>
              <a:buAutoNum type="arabicPeriod"/>
            </a:pPr>
            <a:r>
              <a:rPr lang="en" sz="1500" b="1"/>
              <a:t>TimeTable – </a:t>
            </a:r>
            <a:r>
              <a:rPr lang="en" sz="1500" u="sng"/>
              <a:t>class_id</a:t>
            </a:r>
            <a:r>
              <a:rPr lang="en" sz="1500"/>
              <a:t>, periods[ ]</a:t>
            </a:r>
            <a:endParaRPr sz="1500"/>
          </a:p>
          <a:p>
            <a:pPr marL="457200" lvl="0" indent="-323850" algn="l" rtl="0">
              <a:spcBef>
                <a:spcPts val="0"/>
              </a:spcBef>
              <a:spcAft>
                <a:spcPts val="0"/>
              </a:spcAft>
              <a:buSzPts val="1500"/>
              <a:buFont typeface="Spectral"/>
              <a:buAutoNum type="arabicPeriod"/>
            </a:pPr>
            <a:r>
              <a:rPr lang="en" sz="1500" b="1"/>
              <a:t>Class – </a:t>
            </a:r>
            <a:r>
              <a:rPr lang="en" sz="1500" u="sng"/>
              <a:t>class_id</a:t>
            </a:r>
            <a:r>
              <a:rPr lang="en" sz="1500"/>
              <a:t>, department, advisor, classroom, students[]</a:t>
            </a:r>
            <a:endParaRPr sz="1500"/>
          </a:p>
          <a:p>
            <a:pPr marL="457200" lvl="0" indent="-323850" algn="l" rtl="0">
              <a:spcBef>
                <a:spcPts val="0"/>
              </a:spcBef>
              <a:spcAft>
                <a:spcPts val="0"/>
              </a:spcAft>
              <a:buSzPts val="1500"/>
              <a:buFont typeface="Spectral"/>
              <a:buAutoNum type="arabicPeriod"/>
            </a:pPr>
            <a:r>
              <a:rPr lang="en" sz="1500" b="1"/>
              <a:t>Section – </a:t>
            </a:r>
            <a:r>
              <a:rPr lang="en" sz="1500"/>
              <a:t>section, year, semester</a:t>
            </a:r>
            <a:endParaRPr sz="1500"/>
          </a:p>
          <a:p>
            <a:pPr marL="457200" lvl="0" indent="-323850" algn="l" rtl="0">
              <a:spcBef>
                <a:spcPts val="0"/>
              </a:spcBef>
              <a:spcAft>
                <a:spcPts val="0"/>
              </a:spcAft>
              <a:buSzPts val="1500"/>
              <a:buFont typeface="Spectral"/>
              <a:buAutoNum type="arabicPeriod"/>
            </a:pPr>
            <a:r>
              <a:rPr lang="en" sz="1500" b="1"/>
              <a:t>Admin – </a:t>
            </a:r>
            <a:r>
              <a:rPr lang="en" sz="1500"/>
              <a:t>name, </a:t>
            </a:r>
            <a:r>
              <a:rPr lang="en" sz="1500" u="sng"/>
              <a:t>admin_Id</a:t>
            </a:r>
            <a:r>
              <a:rPr lang="en" sz="1500"/>
              <a:t>, email_id, password</a:t>
            </a:r>
            <a:endParaRPr sz="1500"/>
          </a:p>
          <a:p>
            <a:pPr marL="0" lvl="0" indent="0" algn="l" rtl="0">
              <a:spcBef>
                <a:spcPts val="1600"/>
              </a:spcBef>
              <a:spcAft>
                <a:spcPts val="0"/>
              </a:spcAft>
              <a:buNone/>
            </a:pPr>
            <a:endParaRPr sz="1500" b="1"/>
          </a:p>
          <a:p>
            <a:pPr marL="0" lvl="0" indent="0" algn="l" rtl="0">
              <a:spcBef>
                <a:spcPts val="1600"/>
              </a:spcBef>
              <a:spcAft>
                <a:spcPts val="1600"/>
              </a:spcAft>
              <a:buNone/>
            </a:pPr>
            <a:endParaRPr sz="15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311700" y="250900"/>
            <a:ext cx="8520600" cy="107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1">
                <a:solidFill>
                  <a:schemeClr val="accent4"/>
                </a:solidFill>
              </a:rPr>
              <a:t>ER DIAGRAM - RELATIONSHIPS</a:t>
            </a:r>
            <a:endParaRPr sz="5000" b="1">
              <a:solidFill>
                <a:schemeClr val="accent4"/>
              </a:solidFill>
            </a:endParaRPr>
          </a:p>
        </p:txBody>
      </p:sp>
      <p:sp>
        <p:nvSpPr>
          <p:cNvPr id="166" name="Google Shape;166;p26"/>
          <p:cNvSpPr txBox="1">
            <a:spLocks noGrp="1"/>
          </p:cNvSpPr>
          <p:nvPr>
            <p:ph type="body" idx="1"/>
          </p:nvPr>
        </p:nvSpPr>
        <p:spPr>
          <a:xfrm>
            <a:off x="311700" y="1326100"/>
            <a:ext cx="8520600" cy="3441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 sz="1600"/>
              <a:t>Replaces - faculty_id, faculty_replacements[ ]</a:t>
            </a:r>
            <a:endParaRPr sz="1600"/>
          </a:p>
          <a:p>
            <a:pPr marL="457200" lvl="0" indent="-330200" algn="l" rtl="0">
              <a:spcBef>
                <a:spcPts val="0"/>
              </a:spcBef>
              <a:spcAft>
                <a:spcPts val="0"/>
              </a:spcAft>
              <a:buSzPts val="1600"/>
              <a:buAutoNum type="arabicPeriod"/>
            </a:pPr>
            <a:r>
              <a:rPr lang="en" sz="1600"/>
              <a:t>Mentors - course_id, faculty_id</a:t>
            </a:r>
            <a:endParaRPr sz="1600"/>
          </a:p>
          <a:p>
            <a:pPr marL="457200" lvl="0" indent="-330200" algn="l" rtl="0">
              <a:spcBef>
                <a:spcPts val="0"/>
              </a:spcBef>
              <a:spcAft>
                <a:spcPts val="0"/>
              </a:spcAft>
              <a:buSzPts val="1600"/>
              <a:buAutoNum type="arabicPeriod"/>
            </a:pPr>
            <a:r>
              <a:rPr lang="en" sz="1600"/>
              <a:t>Teaches - course_id, faculties[ ]</a:t>
            </a:r>
            <a:endParaRPr sz="1600"/>
          </a:p>
          <a:p>
            <a:pPr marL="457200" lvl="0" indent="-330200" algn="l" rtl="0">
              <a:spcBef>
                <a:spcPts val="0"/>
              </a:spcBef>
              <a:spcAft>
                <a:spcPts val="0"/>
              </a:spcAft>
              <a:buSzPts val="1600"/>
              <a:buAutoNum type="arabicPeriod"/>
            </a:pPr>
            <a:r>
              <a:rPr lang="en" sz="1600"/>
              <a:t>Includes - course_id[ ], lab_id[ ]</a:t>
            </a:r>
            <a:endParaRPr sz="1600"/>
          </a:p>
          <a:p>
            <a:pPr marL="457200" lvl="0" indent="-330200" algn="l" rtl="0">
              <a:spcBef>
                <a:spcPts val="0"/>
              </a:spcBef>
              <a:spcAft>
                <a:spcPts val="0"/>
              </a:spcAft>
              <a:buSzPts val="1600"/>
              <a:buAutoNum type="arabicPeriod"/>
            </a:pPr>
            <a:r>
              <a:rPr lang="en" sz="1600"/>
              <a:t>Enrolls - student_id[ ], courses[ ]</a:t>
            </a:r>
            <a:endParaRPr sz="1600"/>
          </a:p>
          <a:p>
            <a:pPr marL="457200" lvl="0" indent="-330200" algn="l" rtl="0">
              <a:spcBef>
                <a:spcPts val="0"/>
              </a:spcBef>
              <a:spcAft>
                <a:spcPts val="0"/>
              </a:spcAft>
              <a:buSzPts val="1600"/>
              <a:buAutoNum type="arabicPeriod"/>
            </a:pPr>
            <a:r>
              <a:rPr lang="en" sz="1600"/>
              <a:t>Heads - dept_id, faculty_id</a:t>
            </a:r>
            <a:endParaRPr sz="1600"/>
          </a:p>
          <a:p>
            <a:pPr marL="457200" lvl="0" indent="-330200" algn="l" rtl="0">
              <a:spcBef>
                <a:spcPts val="0"/>
              </a:spcBef>
              <a:spcAft>
                <a:spcPts val="0"/>
              </a:spcAft>
              <a:buSzPts val="1600"/>
              <a:buAutoNum type="arabicPeriod"/>
            </a:pPr>
            <a:r>
              <a:rPr lang="en" sz="1600"/>
              <a:t>Belongs_to - class_id, dept_id</a:t>
            </a:r>
            <a:endParaRPr sz="1600"/>
          </a:p>
          <a:p>
            <a:pPr marL="457200" lvl="0" indent="-330200" algn="l" rtl="0">
              <a:spcBef>
                <a:spcPts val="0"/>
              </a:spcBef>
              <a:spcAft>
                <a:spcPts val="0"/>
              </a:spcAft>
              <a:buSzPts val="1600"/>
              <a:buAutoNum type="arabicPeriod"/>
            </a:pPr>
            <a:r>
              <a:rPr lang="en" sz="1600"/>
              <a:t>Consists_of - periods[ ], timetable</a:t>
            </a:r>
            <a:endParaRPr sz="1600"/>
          </a:p>
          <a:p>
            <a:pPr marL="457200" lvl="0" indent="-330200" algn="l" rtl="0">
              <a:spcBef>
                <a:spcPts val="0"/>
              </a:spcBef>
              <a:spcAft>
                <a:spcPts val="0"/>
              </a:spcAft>
              <a:buSzPts val="1600"/>
              <a:buAutoNum type="arabicPeriod"/>
            </a:pPr>
            <a:r>
              <a:rPr lang="en" sz="1600"/>
              <a:t>Assigned - timetable, class_id</a:t>
            </a:r>
            <a:endParaRPr sz="1600"/>
          </a:p>
          <a:p>
            <a:pPr marL="457200" lvl="0" indent="-330200" algn="l" rtl="0">
              <a:spcBef>
                <a:spcPts val="0"/>
              </a:spcBef>
              <a:spcAft>
                <a:spcPts val="0"/>
              </a:spcAft>
              <a:buSzPts val="1600"/>
              <a:buAutoNum type="arabicPeriod"/>
            </a:pPr>
            <a:r>
              <a:rPr lang="en" sz="1600"/>
              <a:t>Allocated - class_id, room_no</a:t>
            </a:r>
            <a:endParaRPr sz="1600"/>
          </a:p>
          <a:p>
            <a:pPr marL="457200" lvl="0" indent="-330200" algn="l" rtl="0">
              <a:spcBef>
                <a:spcPts val="0"/>
              </a:spcBef>
              <a:spcAft>
                <a:spcPts val="0"/>
              </a:spcAft>
              <a:buSzPts val="1600"/>
              <a:buAutoNum type="arabicPeriod"/>
            </a:pPr>
            <a:r>
              <a:rPr lang="en" sz="1600"/>
              <a:t>Advices - faculty_id, class_id</a:t>
            </a:r>
            <a:endParaRPr sz="1600"/>
          </a:p>
          <a:p>
            <a:pPr marL="457200" lvl="0" indent="-330200" algn="l" rtl="0">
              <a:spcBef>
                <a:spcPts val="0"/>
              </a:spcBef>
              <a:spcAft>
                <a:spcPts val="0"/>
              </a:spcAft>
              <a:buSzPts val="1600"/>
              <a:buAutoNum type="arabicPeriod"/>
            </a:pPr>
            <a:r>
              <a:rPr lang="en" sz="1600"/>
              <a:t>Incharge - faculty_id, lab_id</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27"/>
          <p:cNvPicPr preferRelativeResize="0"/>
          <p:nvPr/>
        </p:nvPicPr>
        <p:blipFill>
          <a:blip r:embed="rId3">
            <a:alphaModFix/>
          </a:blip>
          <a:stretch>
            <a:fillRect/>
          </a:stretch>
        </p:blipFill>
        <p:spPr>
          <a:xfrm>
            <a:off x="491100" y="520975"/>
            <a:ext cx="8161799" cy="4497892"/>
          </a:xfrm>
          <a:prstGeom prst="rect">
            <a:avLst/>
          </a:prstGeom>
          <a:noFill/>
          <a:ln>
            <a:noFill/>
          </a:ln>
        </p:spPr>
      </p:pic>
      <p:sp>
        <p:nvSpPr>
          <p:cNvPr id="172" name="Google Shape;172;p27"/>
          <p:cNvSpPr txBox="1"/>
          <p:nvPr/>
        </p:nvSpPr>
        <p:spPr>
          <a:xfrm>
            <a:off x="491100" y="109425"/>
            <a:ext cx="3885000" cy="30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swald"/>
                <a:ea typeface="Oswald"/>
                <a:cs typeface="Oswald"/>
                <a:sym typeface="Oswald"/>
              </a:rPr>
              <a:t>ER TO RELATIONAL SCHEMA MAPPING</a:t>
            </a:r>
            <a:endParaRPr sz="1800" b="1">
              <a:solidFill>
                <a:schemeClr val="lt1"/>
              </a:solidFill>
              <a:latin typeface="Oswald"/>
              <a:ea typeface="Oswald"/>
              <a:cs typeface="Oswald"/>
              <a:sym typeface="Oswa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8"/>
          <p:cNvSpPr txBox="1">
            <a:spLocks noGrp="1"/>
          </p:cNvSpPr>
          <p:nvPr>
            <p:ph type="title"/>
          </p:nvPr>
        </p:nvSpPr>
        <p:spPr>
          <a:xfrm>
            <a:off x="161300" y="215075"/>
            <a:ext cx="88353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b="1"/>
              <a:t>USER INTERFACE </a:t>
            </a:r>
            <a:endParaRPr sz="5000" b="1"/>
          </a:p>
        </p:txBody>
      </p:sp>
      <p:pic>
        <p:nvPicPr>
          <p:cNvPr id="2" name="Untitled1">
            <a:hlinkClick r:id="" action="ppaction://media"/>
            <a:extLst>
              <a:ext uri="{FF2B5EF4-FFF2-40B4-BE49-F238E27FC236}">
                <a16:creationId xmlns:a16="http://schemas.microsoft.com/office/drawing/2014/main" id="{5BDB8160-90B8-46F5-880A-105F43ABE01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3824" y="1063053"/>
            <a:ext cx="8230251" cy="39436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7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a:spLocks noGrp="1"/>
          </p:cNvSpPr>
          <p:nvPr>
            <p:ph type="title"/>
          </p:nvPr>
        </p:nvSpPr>
        <p:spPr>
          <a:xfrm>
            <a:off x="265500" y="1078750"/>
            <a:ext cx="4045200" cy="178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000" b="1"/>
              <a:t>REFERENCES</a:t>
            </a:r>
            <a:endParaRPr sz="5000" b="1"/>
          </a:p>
        </p:txBody>
      </p:sp>
      <p:sp>
        <p:nvSpPr>
          <p:cNvPr id="184" name="Google Shape;184;p2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a:t>Hector Garcia-Molina, Jeffrey D Ullman, “Database System: The complete book”, 2nd edition, 2011.</a:t>
            </a:r>
            <a:endParaRPr/>
          </a:p>
          <a:p>
            <a:pPr marL="457200" lvl="0" indent="-342900" algn="l" rtl="0">
              <a:spcBef>
                <a:spcPts val="0"/>
              </a:spcBef>
              <a:spcAft>
                <a:spcPts val="0"/>
              </a:spcAft>
              <a:buSzPts val="1800"/>
              <a:buChar char="●"/>
            </a:pPr>
            <a:r>
              <a:rPr lang="en"/>
              <a:t>App.diagrams.net </a:t>
            </a:r>
            <a:endParaRPr/>
          </a:p>
          <a:p>
            <a:pPr marL="457200" lvl="0" indent="-342900" algn="l" rtl="0">
              <a:spcBef>
                <a:spcPts val="0"/>
              </a:spcBef>
              <a:spcAft>
                <a:spcPts val="0"/>
              </a:spcAft>
              <a:buSzPts val="1800"/>
              <a:buChar char="●"/>
            </a:pPr>
            <a:r>
              <a:rPr lang="en"/>
              <a:t>dbdiagram.io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0"/>
          <p:cNvSpPr txBox="1">
            <a:spLocks noGrp="1"/>
          </p:cNvSpPr>
          <p:nvPr>
            <p:ph type="title"/>
          </p:nvPr>
        </p:nvSpPr>
        <p:spPr>
          <a:xfrm>
            <a:off x="490250" y="528900"/>
            <a:ext cx="8291400" cy="408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b="1"/>
              <a:t>THANK YOU</a:t>
            </a:r>
            <a:endParaRPr sz="5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body" idx="2"/>
          </p:nvPr>
        </p:nvSpPr>
        <p:spPr>
          <a:xfrm>
            <a:off x="582100" y="1745950"/>
            <a:ext cx="3161400" cy="1620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4800" b="1">
                <a:solidFill>
                  <a:srgbClr val="FFFFFF"/>
                </a:solidFill>
              </a:rPr>
              <a:t>OVERVIEW</a:t>
            </a:r>
            <a:endParaRPr sz="4800" b="1">
              <a:solidFill>
                <a:srgbClr val="FFFFFF"/>
              </a:solidFill>
            </a:endParaRPr>
          </a:p>
        </p:txBody>
      </p:sp>
      <p:sp>
        <p:nvSpPr>
          <p:cNvPr id="71" name="Google Shape;71;p14"/>
          <p:cNvSpPr txBox="1"/>
          <p:nvPr/>
        </p:nvSpPr>
        <p:spPr>
          <a:xfrm>
            <a:off x="4856225" y="605250"/>
            <a:ext cx="3693600" cy="3933000"/>
          </a:xfrm>
          <a:prstGeom prst="rect">
            <a:avLst/>
          </a:prstGeom>
          <a:noFill/>
          <a:ln>
            <a:noFill/>
          </a:ln>
        </p:spPr>
        <p:txBody>
          <a:bodyPr spcFirstLastPara="1" wrap="square" lIns="91425" tIns="91425" rIns="91425" bIns="91425" anchor="t" anchorCtr="0">
            <a:noAutofit/>
          </a:bodyPr>
          <a:lstStyle/>
          <a:p>
            <a:pPr marL="457200" lvl="0" indent="-342900" algn="l" rtl="0">
              <a:spcBef>
                <a:spcPts val="10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Introduction	</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Abstract	</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Logical Database Design - ER Diagram</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Entities</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Attributes</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Relationships	</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ER to Relational Schema Mapping</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User Interface Screenshots</a:t>
            </a:r>
            <a:endParaRPr sz="1800" b="1">
              <a:solidFill>
                <a:schemeClr val="dk2"/>
              </a:solidFill>
              <a:latin typeface="Source Code Pro"/>
              <a:ea typeface="Source Code Pro"/>
              <a:cs typeface="Source Code Pro"/>
              <a:sym typeface="Source Code Pro"/>
            </a:endParaRPr>
          </a:p>
          <a:p>
            <a:pPr marL="457200" lvl="0" indent="-342900" algn="l" rtl="0">
              <a:spcBef>
                <a:spcPts val="0"/>
              </a:spcBef>
              <a:spcAft>
                <a:spcPts val="0"/>
              </a:spcAft>
              <a:buClr>
                <a:schemeClr val="dk2"/>
              </a:buClr>
              <a:buSzPts val="1800"/>
              <a:buFont typeface="Source Code Pro"/>
              <a:buAutoNum type="arabicPeriod"/>
            </a:pPr>
            <a:r>
              <a:rPr lang="en" sz="1800" b="1">
                <a:solidFill>
                  <a:schemeClr val="dk2"/>
                </a:solidFill>
                <a:latin typeface="Source Code Pro"/>
                <a:ea typeface="Source Code Pro"/>
                <a:cs typeface="Source Code Pro"/>
                <a:sym typeface="Source Code Pro"/>
              </a:rPr>
              <a:t>References</a:t>
            </a:r>
            <a:endParaRPr sz="1800" b="1">
              <a:solidFill>
                <a:schemeClr val="dk2"/>
              </a:solidFill>
              <a:latin typeface="Source Code Pro"/>
              <a:ea typeface="Source Code Pro"/>
              <a:cs typeface="Source Code Pro"/>
              <a:sym typeface="Source Code Pro"/>
            </a:endParaRPr>
          </a:p>
          <a:p>
            <a:pPr marL="0" lvl="0" indent="0" algn="l" rtl="0">
              <a:spcBef>
                <a:spcPts val="100"/>
              </a:spcBef>
              <a:spcAft>
                <a:spcPts val="0"/>
              </a:spcAft>
              <a:buNone/>
            </a:pPr>
            <a:endParaRPr sz="1800">
              <a:latin typeface="Source Sans Pro"/>
              <a:ea typeface="Source Sans Pro"/>
              <a:cs typeface="Source Sans Pro"/>
              <a:sym typeface="Source Sans Pr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1"/>
              <a:t>OBJECTIVE</a:t>
            </a:r>
            <a:endParaRPr sz="3300" b="1"/>
          </a:p>
        </p:txBody>
      </p:sp>
      <p:sp>
        <p:nvSpPr>
          <p:cNvPr id="77" name="Google Shape;77;p15"/>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t>To create an online platform to ease the tedious work of creating a timetable system to facilitate dynamic addition of classes and substitution of professors on their absence. </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1"/>
              <a:t>ABSTRACT</a:t>
            </a:r>
            <a:endParaRPr sz="3300" b="1"/>
          </a:p>
        </p:txBody>
      </p:sp>
      <p:sp>
        <p:nvSpPr>
          <p:cNvPr id="83" name="Google Shape;83;p16"/>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Smart Timetables helps education providers deliver more value to students and keep admin costs down, even as student numbers grow. </a:t>
            </a:r>
            <a:endParaRPr/>
          </a:p>
          <a:p>
            <a:pPr marL="0" lvl="0" indent="0" algn="l" rtl="0">
              <a:spcBef>
                <a:spcPts val="1600"/>
              </a:spcBef>
              <a:spcAft>
                <a:spcPts val="1600"/>
              </a:spcAft>
              <a:buNone/>
            </a:pPr>
            <a:r>
              <a:rPr lang="en"/>
              <a:t>It does this by automating the delivery of up-to-date, personalized timetables – enriched with information such as professor availability, assignment due dates and tutorial reminders – directly into the phone and tablet calendars of students and staff.</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1"/>
              <a:t>ABSTRACT</a:t>
            </a:r>
            <a:endParaRPr sz="3300" b="1"/>
          </a:p>
        </p:txBody>
      </p:sp>
      <p:sp>
        <p:nvSpPr>
          <p:cNvPr id="89" name="Google Shape;89;p17"/>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also enables staff to manage their timetables and deal with clashes or other issues straight away. This makes things simpler and easier for them, and helps to reduce their admin burden. </a:t>
            </a:r>
            <a:endParaRPr/>
          </a:p>
          <a:p>
            <a:pPr marL="0" lvl="0" indent="0" algn="l" rtl="0">
              <a:spcBef>
                <a:spcPts val="1600"/>
              </a:spcBef>
              <a:spcAft>
                <a:spcPts val="1600"/>
              </a:spcAft>
              <a:buNone/>
            </a:pPr>
            <a:r>
              <a:rPr lang="en"/>
              <a:t>There are many situations where a particular period might be wasted because of the absence of a professor. This Smart Time Table ensures that a substitute professor is notified to take over the class.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BUSINESS RULES</a:t>
            </a:r>
            <a:endParaRPr b="1"/>
          </a:p>
        </p:txBody>
      </p:sp>
      <p:sp>
        <p:nvSpPr>
          <p:cNvPr id="95" name="Google Shape;95;p18"/>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p>
            <a:pPr marL="457200" lvl="0" indent="0" algn="l" rtl="0">
              <a:lnSpc>
                <a:spcPct val="100000"/>
              </a:lnSpc>
              <a:spcBef>
                <a:spcPts val="150"/>
              </a:spcBef>
              <a:spcAft>
                <a:spcPts val="0"/>
              </a:spcAft>
              <a:buNone/>
            </a:pPr>
            <a:endParaRPr sz="1700">
              <a:solidFill>
                <a:srgbClr val="000000"/>
              </a:solidFill>
            </a:endParaRPr>
          </a:p>
          <a:p>
            <a:pPr marL="457200" lvl="0" indent="-336550" algn="l" rtl="0">
              <a:lnSpc>
                <a:spcPct val="100000"/>
              </a:lnSpc>
              <a:spcBef>
                <a:spcPts val="150"/>
              </a:spcBef>
              <a:spcAft>
                <a:spcPts val="0"/>
              </a:spcAft>
              <a:buClr>
                <a:srgbClr val="000000"/>
              </a:buClr>
              <a:buSzPts val="1700"/>
              <a:buFont typeface="Source Code Pro"/>
              <a:buChar char="●"/>
            </a:pPr>
            <a:r>
              <a:rPr lang="en" sz="1700">
                <a:solidFill>
                  <a:srgbClr val="000000"/>
                </a:solidFill>
              </a:rPr>
              <a:t>Separate timetable for the individual class, faculty and labs are to be generated automatically by this system.</a:t>
            </a:r>
            <a:endParaRPr sz="1700">
              <a:solidFill>
                <a:srgbClr val="000000"/>
              </a:solidFill>
            </a:endParaRPr>
          </a:p>
          <a:p>
            <a:pPr marL="457200" lvl="0" indent="-336550" algn="l" rtl="0">
              <a:lnSpc>
                <a:spcPct val="100000"/>
              </a:lnSpc>
              <a:spcBef>
                <a:spcPts val="150"/>
              </a:spcBef>
              <a:spcAft>
                <a:spcPts val="0"/>
              </a:spcAft>
              <a:buClr>
                <a:srgbClr val="000000"/>
              </a:buClr>
              <a:buSzPts val="1700"/>
              <a:buFont typeface="Source Code Pro"/>
              <a:buChar char="●"/>
            </a:pPr>
            <a:r>
              <a:rPr lang="en" sz="1700">
                <a:solidFill>
                  <a:srgbClr val="000000"/>
                </a:solidFill>
              </a:rPr>
              <a:t>Slot clashes do not occur.</a:t>
            </a:r>
            <a:endParaRPr sz="1700">
              <a:solidFill>
                <a:srgbClr val="000000"/>
              </a:solidFill>
            </a:endParaRPr>
          </a:p>
          <a:p>
            <a:pPr marL="457200" lvl="0" indent="-336550" algn="l" rtl="0">
              <a:lnSpc>
                <a:spcPct val="100000"/>
              </a:lnSpc>
              <a:spcBef>
                <a:spcPts val="150"/>
              </a:spcBef>
              <a:spcAft>
                <a:spcPts val="0"/>
              </a:spcAft>
              <a:buClr>
                <a:srgbClr val="000000"/>
              </a:buClr>
              <a:buSzPts val="1700"/>
              <a:buFont typeface="Source Code Pro"/>
              <a:buChar char="●"/>
            </a:pPr>
            <a:r>
              <a:rPr lang="en" sz="1700">
                <a:solidFill>
                  <a:srgbClr val="000000"/>
                </a:solidFill>
              </a:rPr>
              <a:t>Faculty replacement is also to be made possible by listing out the available faculty who are eligible to be assigned as temporary faculty until a replacement faculty is assigned. </a:t>
            </a:r>
            <a:endParaRPr sz="1700">
              <a:solidFill>
                <a:srgbClr val="000000"/>
              </a:solidFill>
            </a:endParaRPr>
          </a:p>
          <a:p>
            <a:pPr marL="0" lvl="0" indent="0" algn="l" rtl="0">
              <a:spcBef>
                <a:spcPts val="100"/>
              </a:spcBef>
              <a:spcAft>
                <a:spcPts val="0"/>
              </a:spcAft>
              <a:buNone/>
            </a:pPr>
            <a:endParaRPr sz="1700"/>
          </a:p>
          <a:p>
            <a:pPr marL="0" lvl="0" indent="0" algn="l" rtl="0">
              <a:spcBef>
                <a:spcPts val="16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4939025" y="1628525"/>
            <a:ext cx="3035700" cy="282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accent1"/>
                </a:solidFill>
              </a:rPr>
              <a:t>DATABASE</a:t>
            </a:r>
            <a:endParaRPr sz="3000">
              <a:solidFill>
                <a:schemeClr val="accent1"/>
              </a:solidFill>
            </a:endParaRPr>
          </a:p>
        </p:txBody>
      </p:sp>
      <p:sp>
        <p:nvSpPr>
          <p:cNvPr id="101" name="Google Shape;101;p19"/>
          <p:cNvSpPr txBox="1"/>
          <p:nvPr/>
        </p:nvSpPr>
        <p:spPr>
          <a:xfrm>
            <a:off x="547175" y="506125"/>
            <a:ext cx="8029800" cy="72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500" b="1">
                <a:solidFill>
                  <a:schemeClr val="dk2"/>
                </a:solidFill>
                <a:latin typeface="Oswald"/>
                <a:ea typeface="Oswald"/>
                <a:cs typeface="Oswald"/>
                <a:sym typeface="Oswald"/>
              </a:rPr>
              <a:t>SOFTWARE USED</a:t>
            </a:r>
            <a:endParaRPr sz="4500" b="1">
              <a:solidFill>
                <a:schemeClr val="dk2"/>
              </a:solidFill>
              <a:latin typeface="Oswald"/>
              <a:ea typeface="Oswald"/>
              <a:cs typeface="Oswald"/>
              <a:sym typeface="Oswald"/>
            </a:endParaRPr>
          </a:p>
        </p:txBody>
      </p:sp>
      <p:sp>
        <p:nvSpPr>
          <p:cNvPr id="102" name="Google Shape;102;p19"/>
          <p:cNvSpPr txBox="1"/>
          <p:nvPr/>
        </p:nvSpPr>
        <p:spPr>
          <a:xfrm>
            <a:off x="547175" y="1628525"/>
            <a:ext cx="3720900" cy="325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chemeClr val="accent1"/>
                </a:solidFill>
                <a:latin typeface="Oswald"/>
                <a:ea typeface="Oswald"/>
                <a:cs typeface="Oswald"/>
                <a:sym typeface="Oswald"/>
              </a:rPr>
              <a:t>UI DESIGN</a:t>
            </a:r>
            <a:endParaRPr sz="3000" b="1">
              <a:solidFill>
                <a:schemeClr val="accent1"/>
              </a:solidFill>
              <a:latin typeface="Oswald"/>
              <a:ea typeface="Oswald"/>
              <a:cs typeface="Oswald"/>
              <a:sym typeface="Oswald"/>
            </a:endParaRPr>
          </a:p>
        </p:txBody>
      </p:sp>
      <p:pic>
        <p:nvPicPr>
          <p:cNvPr id="103" name="Google Shape;103;p19"/>
          <p:cNvPicPr preferRelativeResize="0"/>
          <p:nvPr/>
        </p:nvPicPr>
        <p:blipFill>
          <a:blip r:embed="rId3">
            <a:alphaModFix/>
          </a:blip>
          <a:stretch>
            <a:fillRect/>
          </a:stretch>
        </p:blipFill>
        <p:spPr>
          <a:xfrm>
            <a:off x="1324938" y="2268288"/>
            <a:ext cx="2165374" cy="921525"/>
          </a:xfrm>
          <a:prstGeom prst="rect">
            <a:avLst/>
          </a:prstGeom>
          <a:noFill/>
          <a:ln>
            <a:noFill/>
          </a:ln>
        </p:spPr>
      </p:pic>
      <p:pic>
        <p:nvPicPr>
          <p:cNvPr id="104" name="Google Shape;104;p19"/>
          <p:cNvPicPr preferRelativeResize="0"/>
          <p:nvPr/>
        </p:nvPicPr>
        <p:blipFill>
          <a:blip r:embed="rId4">
            <a:alphaModFix/>
          </a:blip>
          <a:stretch>
            <a:fillRect/>
          </a:stretch>
        </p:blipFill>
        <p:spPr>
          <a:xfrm>
            <a:off x="1891438" y="3340375"/>
            <a:ext cx="1032375" cy="1032375"/>
          </a:xfrm>
          <a:prstGeom prst="rect">
            <a:avLst/>
          </a:prstGeom>
          <a:noFill/>
          <a:ln>
            <a:noFill/>
          </a:ln>
        </p:spPr>
      </p:pic>
      <p:pic>
        <p:nvPicPr>
          <p:cNvPr id="105" name="Google Shape;105;p19"/>
          <p:cNvPicPr preferRelativeResize="0"/>
          <p:nvPr/>
        </p:nvPicPr>
        <p:blipFill>
          <a:blip r:embed="rId5">
            <a:alphaModFix/>
          </a:blip>
          <a:stretch>
            <a:fillRect/>
          </a:stretch>
        </p:blipFill>
        <p:spPr>
          <a:xfrm>
            <a:off x="5192588" y="1992038"/>
            <a:ext cx="2528575" cy="2528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490250" y="528900"/>
            <a:ext cx="8004600" cy="408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000" b="1">
                <a:solidFill>
                  <a:schemeClr val="dk2"/>
                </a:solidFill>
              </a:rPr>
              <a:t>OUTPUT</a:t>
            </a:r>
            <a:endParaRPr sz="5000" b="1">
              <a:solidFill>
                <a:schemeClr val="dk2"/>
              </a:solidFill>
            </a:endParaRPr>
          </a:p>
          <a:p>
            <a:pPr marL="0" lvl="0" indent="0" algn="l" rtl="0">
              <a:spcBef>
                <a:spcPts val="0"/>
              </a:spcBef>
              <a:spcAft>
                <a:spcPts val="0"/>
              </a:spcAft>
              <a:buNone/>
            </a:pPr>
            <a:endParaRPr sz="5000" b="1">
              <a:solidFill>
                <a:schemeClr val="dk2"/>
              </a:solidFill>
            </a:endParaRPr>
          </a:p>
          <a:p>
            <a:pPr marL="457200" lvl="0" indent="-387350" algn="l" rtl="0">
              <a:spcBef>
                <a:spcPts val="0"/>
              </a:spcBef>
              <a:spcAft>
                <a:spcPts val="0"/>
              </a:spcAft>
              <a:buSzPts val="2500"/>
              <a:buChar char="●"/>
            </a:pPr>
            <a:r>
              <a:rPr lang="en" sz="2500"/>
              <a:t>Users can view Class, Teacher and Lab Timetables. </a:t>
            </a:r>
            <a:endParaRPr sz="2500"/>
          </a:p>
          <a:p>
            <a:pPr marL="457200" lvl="0" indent="-387350" algn="l" rtl="0">
              <a:spcBef>
                <a:spcPts val="0"/>
              </a:spcBef>
              <a:spcAft>
                <a:spcPts val="0"/>
              </a:spcAft>
              <a:buSzPts val="2500"/>
              <a:buChar char="●"/>
            </a:pPr>
            <a:r>
              <a:rPr lang="en" sz="2500"/>
              <a:t>Faculty members can apply for changes and request for replacement. </a:t>
            </a:r>
            <a:endParaRPr sz="2500"/>
          </a:p>
          <a:p>
            <a:pPr marL="457200" lvl="0" indent="-387350" algn="l" rtl="0">
              <a:spcBef>
                <a:spcPts val="0"/>
              </a:spcBef>
              <a:spcAft>
                <a:spcPts val="0"/>
              </a:spcAft>
              <a:buSzPts val="2500"/>
              <a:buChar char="●"/>
            </a:pPr>
            <a:r>
              <a:rPr lang="en" sz="2500"/>
              <a:t>Compensation classes can be organized and the updates regarding the same will reach to all concerned users</a:t>
            </a:r>
            <a:endParaRPr sz="2500"/>
          </a:p>
          <a:p>
            <a:pPr marL="0" lvl="0" indent="0" algn="l" rtl="0">
              <a:spcBef>
                <a:spcPts val="0"/>
              </a:spcBef>
              <a:spcAft>
                <a:spcPts val="0"/>
              </a:spcAft>
              <a:buNone/>
            </a:pPr>
            <a:endParaRPr sz="2000"/>
          </a:p>
          <a:p>
            <a:pPr marL="0" lvl="0" indent="0" algn="l" rtl="0">
              <a:spcBef>
                <a:spcPts val="0"/>
              </a:spcBef>
              <a:spcAft>
                <a:spcPts val="0"/>
              </a:spcAft>
              <a:buNone/>
            </a:pP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cxnSp>
        <p:nvCxnSpPr>
          <p:cNvPr id="115" name="Google Shape;115;p21"/>
          <p:cNvCxnSpPr/>
          <p:nvPr/>
        </p:nvCxnSpPr>
        <p:spPr>
          <a:xfrm>
            <a:off x="-6875" y="2900700"/>
            <a:ext cx="9150900" cy="0"/>
          </a:xfrm>
          <a:prstGeom prst="straightConnector1">
            <a:avLst/>
          </a:prstGeom>
          <a:noFill/>
          <a:ln w="19050" cap="flat" cmpd="sng">
            <a:solidFill>
              <a:schemeClr val="dk2"/>
            </a:solidFill>
            <a:prstDash val="solid"/>
            <a:round/>
            <a:headEnd type="none" w="sm" len="sm"/>
            <a:tailEnd type="none" w="sm" len="sm"/>
          </a:ln>
        </p:spPr>
      </p:cxnSp>
      <p:sp>
        <p:nvSpPr>
          <p:cNvPr id="116" name="Google Shape;116;p21"/>
          <p:cNvSpPr txBox="1">
            <a:spLocks noGrp="1"/>
          </p:cNvSpPr>
          <p:nvPr>
            <p:ph type="title"/>
          </p:nvPr>
        </p:nvSpPr>
        <p:spPr>
          <a:xfrm>
            <a:off x="311700" y="93800"/>
            <a:ext cx="8520600" cy="114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1">
                <a:solidFill>
                  <a:schemeClr val="accent4"/>
                </a:solidFill>
              </a:rPr>
              <a:t>WHAT WE HAVE DONE</a:t>
            </a:r>
            <a:endParaRPr sz="5000" b="1">
              <a:solidFill>
                <a:schemeClr val="accent4"/>
              </a:solidFill>
            </a:endParaRPr>
          </a:p>
        </p:txBody>
      </p:sp>
      <p:sp>
        <p:nvSpPr>
          <p:cNvPr id="117" name="Google Shape;117;p21"/>
          <p:cNvSpPr/>
          <p:nvPr/>
        </p:nvSpPr>
        <p:spPr>
          <a:xfrm>
            <a:off x="421176" y="2235693"/>
            <a:ext cx="1329900" cy="132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txBox="1"/>
          <p:nvPr/>
        </p:nvSpPr>
        <p:spPr>
          <a:xfrm>
            <a:off x="421225" y="2596750"/>
            <a:ext cx="13299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Source Code Pro"/>
                <a:ea typeface="Source Code Pro"/>
                <a:cs typeface="Source Code Pro"/>
                <a:sym typeface="Source Code Pro"/>
              </a:rPr>
              <a:t>Abstract</a:t>
            </a:r>
            <a:endParaRPr sz="1800">
              <a:solidFill>
                <a:schemeClr val="lt1"/>
              </a:solidFill>
              <a:latin typeface="Source Code Pro"/>
              <a:ea typeface="Source Code Pro"/>
              <a:cs typeface="Source Code Pro"/>
              <a:sym typeface="Source Code Pro"/>
            </a:endParaRPr>
          </a:p>
        </p:txBody>
      </p:sp>
      <p:sp>
        <p:nvSpPr>
          <p:cNvPr id="119" name="Google Shape;119;p21"/>
          <p:cNvSpPr/>
          <p:nvPr/>
        </p:nvSpPr>
        <p:spPr>
          <a:xfrm>
            <a:off x="2253122" y="1423415"/>
            <a:ext cx="2954700" cy="2954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txBox="1"/>
          <p:nvPr/>
        </p:nvSpPr>
        <p:spPr>
          <a:xfrm>
            <a:off x="2253125" y="2235550"/>
            <a:ext cx="2954700" cy="132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Source Code Pro"/>
                <a:ea typeface="Source Code Pro"/>
                <a:cs typeface="Source Code Pro"/>
                <a:sym typeface="Source Code Pro"/>
              </a:rPr>
              <a:t>ER Diagram</a:t>
            </a:r>
            <a:endParaRPr sz="3000">
              <a:solidFill>
                <a:schemeClr val="lt1"/>
              </a:solidFill>
              <a:latin typeface="Source Code Pro"/>
              <a:ea typeface="Source Code Pro"/>
              <a:cs typeface="Source Code Pro"/>
              <a:sym typeface="Source Code Pro"/>
            </a:endParaRPr>
          </a:p>
        </p:txBody>
      </p:sp>
      <p:sp>
        <p:nvSpPr>
          <p:cNvPr id="121" name="Google Shape;121;p21"/>
          <p:cNvSpPr/>
          <p:nvPr/>
        </p:nvSpPr>
        <p:spPr>
          <a:xfrm>
            <a:off x="5709626" y="2147440"/>
            <a:ext cx="1506600" cy="150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txBox="1"/>
          <p:nvPr/>
        </p:nvSpPr>
        <p:spPr>
          <a:xfrm>
            <a:off x="5709825" y="2596750"/>
            <a:ext cx="15066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Source Code Pro"/>
                <a:ea typeface="Source Code Pro"/>
                <a:cs typeface="Source Code Pro"/>
                <a:sym typeface="Source Code Pro"/>
              </a:rPr>
              <a:t>Schema Diagram</a:t>
            </a:r>
            <a:endParaRPr sz="1800">
              <a:solidFill>
                <a:schemeClr val="lt1"/>
              </a:solidFill>
              <a:latin typeface="Source Code Pro"/>
              <a:ea typeface="Source Code Pro"/>
              <a:cs typeface="Source Code Pro"/>
              <a:sym typeface="Source Code Pro"/>
            </a:endParaRPr>
          </a:p>
        </p:txBody>
      </p:sp>
      <p:sp>
        <p:nvSpPr>
          <p:cNvPr id="123" name="Google Shape;123;p21"/>
          <p:cNvSpPr/>
          <p:nvPr/>
        </p:nvSpPr>
        <p:spPr>
          <a:xfrm>
            <a:off x="7718079" y="2394636"/>
            <a:ext cx="1012500" cy="1012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txBox="1"/>
          <p:nvPr/>
        </p:nvSpPr>
        <p:spPr>
          <a:xfrm>
            <a:off x="7718425" y="2596750"/>
            <a:ext cx="10125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lt1"/>
                </a:solidFill>
                <a:latin typeface="Source Code Pro"/>
                <a:ea typeface="Source Code Pro"/>
                <a:cs typeface="Source Code Pro"/>
                <a:sym typeface="Source Code Pro"/>
              </a:rPr>
              <a:t>Basic UI</a:t>
            </a:r>
            <a:endParaRPr sz="1500">
              <a:solidFill>
                <a:schemeClr val="lt1"/>
              </a:solidFill>
              <a:latin typeface="Source Code Pro"/>
              <a:ea typeface="Source Code Pro"/>
              <a:cs typeface="Source Code Pro"/>
              <a:sym typeface="Source Code Pro"/>
            </a:endParaRPr>
          </a:p>
        </p:txBody>
      </p:sp>
      <p:sp>
        <p:nvSpPr>
          <p:cNvPr id="125" name="Google Shape;125;p21"/>
          <p:cNvSpPr txBox="1">
            <a:spLocks noGrp="1"/>
          </p:cNvSpPr>
          <p:nvPr>
            <p:ph type="body" idx="1"/>
          </p:nvPr>
        </p:nvSpPr>
        <p:spPr>
          <a:xfrm>
            <a:off x="1077825" y="3406825"/>
            <a:ext cx="8520600" cy="309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 </a:t>
            </a:r>
            <a:endParaRPr/>
          </a:p>
        </p:txBody>
      </p:sp>
    </p:spTree>
  </p:cSld>
  <p:clrMapOvr>
    <a:masterClrMapping/>
  </p:clrMapOvr>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667</Words>
  <Application>Microsoft Office PowerPoint</Application>
  <PresentationFormat>On-screen Show (16:9)</PresentationFormat>
  <Paragraphs>98</Paragraphs>
  <Slides>18</Slides>
  <Notes>18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Source Sans Pro</vt:lpstr>
      <vt:lpstr>Impact</vt:lpstr>
      <vt:lpstr>Amatic SC</vt:lpstr>
      <vt:lpstr>Oswald</vt:lpstr>
      <vt:lpstr>Arial</vt:lpstr>
      <vt:lpstr>Source Code Pro</vt:lpstr>
      <vt:lpstr>Spectral</vt:lpstr>
      <vt:lpstr>Modern Writer</vt:lpstr>
      <vt:lpstr>DBMS PROJECT REVIEW-1   Adithi Giridharan (18303) Aishwarya Babu (18304) Akhila Kolli (18333) </vt:lpstr>
      <vt:lpstr>PowerPoint Presentation</vt:lpstr>
      <vt:lpstr>OBJECTIVE</vt:lpstr>
      <vt:lpstr>ABSTRACT</vt:lpstr>
      <vt:lpstr>ABSTRACT</vt:lpstr>
      <vt:lpstr>BUSINESS RULES</vt:lpstr>
      <vt:lpstr>DATABASE</vt:lpstr>
      <vt:lpstr>OUTPUT  Users can view Class, Teacher and Lab Timetables.  Faculty members can apply for changes and request for replacement.  Compensation classes can be organized and the updates regarding the same will reach to all concerned users  </vt:lpstr>
      <vt:lpstr>WHAT WE HAVE DONE</vt:lpstr>
      <vt:lpstr>PowerPoint Presentation</vt:lpstr>
      <vt:lpstr>PowerPoint Presentation</vt:lpstr>
      <vt:lpstr>ER DIAGRAM ENTITIES</vt:lpstr>
      <vt:lpstr>ER DIAGRAM - ATTRIBUTES</vt:lpstr>
      <vt:lpstr>ER DIAGRAM - RELATIONSHIPS</vt:lpstr>
      <vt:lpstr>PowerPoint Presentation</vt:lpstr>
      <vt:lpstr>USER INTERFACE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DBMS PROJECT REVIEW-1   Adithi Giridharan (18303) Aishwarya Babu (18304) Akhila Kolli (18333) </dc:title>
  <cp:lastModifiedBy>B Aishwarya - [CB.EN.U4CSE18304]</cp:lastModifiedBy>
  <cp:revision>1</cp:revision>
  <dcterms:modified xsi:type="dcterms:W3CDTF">2020-09-10T15:04:07Z</dcterms:modified>
</cp:coreProperties>
</file>